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Lato" panose="020F0502020204030203" pitchFamily="34" charset="0"/>
      <p:regular r:id="rId16"/>
    </p:embeddedFont>
    <p:embeddedFont>
      <p:font typeface="Lato Bold" panose="020F0502020204030203" charset="0"/>
      <p:regular r:id="rId17"/>
    </p:embeddedFont>
    <p:embeddedFont>
      <p:font typeface="Poppins" panose="00000500000000000000" pitchFamily="2" charset="0"/>
      <p:regular r:id="rId18"/>
    </p:embeddedFont>
    <p:embeddedFont>
      <p:font typeface="Poppins Bold" panose="020B0604020202020204" charset="0"/>
      <p:regular r:id="rId19"/>
    </p:embeddedFont>
    <p:embeddedFont>
      <p:font typeface="Poppins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950" y="-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7022" y="8590090"/>
            <a:ext cx="7367720" cy="839660"/>
            <a:chOff x="0" y="0"/>
            <a:chExt cx="1940469" cy="221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0470" cy="221145"/>
            </a:xfrm>
            <a:custGeom>
              <a:avLst/>
              <a:gdLst/>
              <a:ahLst/>
              <a:cxnLst/>
              <a:rect l="l" t="t" r="r" b="b"/>
              <a:pathLst>
                <a:path w="1940470" h="221145">
                  <a:moveTo>
                    <a:pt x="63047" y="0"/>
                  </a:moveTo>
                  <a:lnTo>
                    <a:pt x="1877422" y="0"/>
                  </a:lnTo>
                  <a:cubicBezTo>
                    <a:pt x="1912242" y="0"/>
                    <a:pt x="1940470" y="28227"/>
                    <a:pt x="1940470" y="63047"/>
                  </a:cubicBezTo>
                  <a:lnTo>
                    <a:pt x="1940470" y="158098"/>
                  </a:lnTo>
                  <a:cubicBezTo>
                    <a:pt x="1940470" y="192918"/>
                    <a:pt x="1912242" y="221145"/>
                    <a:pt x="1877422" y="221145"/>
                  </a:cubicBezTo>
                  <a:lnTo>
                    <a:pt x="63047" y="221145"/>
                  </a:lnTo>
                  <a:cubicBezTo>
                    <a:pt x="28227" y="221145"/>
                    <a:pt x="0" y="192918"/>
                    <a:pt x="0" y="158098"/>
                  </a:cubicBezTo>
                  <a:lnTo>
                    <a:pt x="0" y="63047"/>
                  </a:lnTo>
                  <a:cubicBezTo>
                    <a:pt x="0" y="28227"/>
                    <a:pt x="28227" y="0"/>
                    <a:pt x="63047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40469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276010" y="637268"/>
            <a:ext cx="12525207" cy="9012465"/>
          </a:xfrm>
          <a:custGeom>
            <a:avLst/>
            <a:gdLst/>
            <a:ahLst/>
            <a:cxnLst/>
            <a:rect l="l" t="t" r="r" b="b"/>
            <a:pathLst>
              <a:path w="12525207" h="9012465">
                <a:moveTo>
                  <a:pt x="0" y="0"/>
                </a:moveTo>
                <a:lnTo>
                  <a:pt x="12525207" y="0"/>
                </a:lnTo>
                <a:lnTo>
                  <a:pt x="12525207" y="9012464"/>
                </a:lnTo>
                <a:lnTo>
                  <a:pt x="0" y="901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" t="-50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5230882" y="3625159"/>
            <a:ext cx="11411477" cy="220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ACECH</a:t>
            </a:r>
            <a:r>
              <a:rPr lang="en-US" sz="14508" b="1">
                <a:solidFill>
                  <a:srgbClr val="B88917"/>
                </a:solidFill>
                <a:latin typeface="Poppins Bold"/>
                <a:ea typeface="Poppins Bold"/>
                <a:cs typeface="Poppins Bold"/>
                <a:sym typeface="Poppins Bold"/>
              </a:rPr>
              <a:t>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5693" y="8683829"/>
            <a:ext cx="7762921" cy="56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i="1">
                <a:solidFill>
                  <a:srgbClr val="E5E1DA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Presentado por</a:t>
            </a: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200" b="1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Carolina Medina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14253481" y="-157749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5400000">
            <a:off x="-1313402" y="6140384"/>
            <a:ext cx="4684205" cy="4899413"/>
          </a:xfrm>
          <a:custGeom>
            <a:avLst/>
            <a:gdLst/>
            <a:ahLst/>
            <a:cxnLst/>
            <a:rect l="l" t="t" r="r" b="b"/>
            <a:pathLst>
              <a:path w="4684205" h="4899413">
                <a:moveTo>
                  <a:pt x="0" y="0"/>
                </a:moveTo>
                <a:lnTo>
                  <a:pt x="4684204" y="0"/>
                </a:lnTo>
                <a:lnTo>
                  <a:pt x="4684204" y="4899413"/>
                </a:lnTo>
                <a:lnTo>
                  <a:pt x="0" y="4899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40375" y="0"/>
            <a:ext cx="47625" cy="10287000"/>
            <a:chOff x="0" y="0"/>
            <a:chExt cx="6554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54" cy="1415652"/>
            </a:xfrm>
            <a:custGeom>
              <a:avLst/>
              <a:gdLst/>
              <a:ahLst/>
              <a:cxnLst/>
              <a:rect l="l" t="t" r="r" b="b"/>
              <a:pathLst>
                <a:path w="6554" h="1415652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4969977" y="3446261"/>
            <a:ext cx="1142598" cy="1142598"/>
          </a:xfrm>
          <a:custGeom>
            <a:avLst/>
            <a:gdLst/>
            <a:ahLst/>
            <a:cxnLst/>
            <a:rect l="l" t="t" r="r" b="b"/>
            <a:pathLst>
              <a:path w="1142598" h="1142598">
                <a:moveTo>
                  <a:pt x="0" y="0"/>
                </a:moveTo>
                <a:lnTo>
                  <a:pt x="1142598" y="0"/>
                </a:lnTo>
                <a:lnTo>
                  <a:pt x="1142598" y="1142598"/>
                </a:lnTo>
                <a:lnTo>
                  <a:pt x="0" y="1142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7150807" y="3446261"/>
            <a:ext cx="2792830" cy="1126931"/>
          </a:xfrm>
          <a:custGeom>
            <a:avLst/>
            <a:gdLst/>
            <a:ahLst/>
            <a:cxnLst/>
            <a:rect l="l" t="t" r="r" b="b"/>
            <a:pathLst>
              <a:path w="2792830" h="1126931">
                <a:moveTo>
                  <a:pt x="0" y="0"/>
                </a:moveTo>
                <a:lnTo>
                  <a:pt x="2792830" y="0"/>
                </a:lnTo>
                <a:lnTo>
                  <a:pt x="2792830" y="1126932"/>
                </a:lnTo>
                <a:lnTo>
                  <a:pt x="0" y="1126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1470282" y="3176472"/>
            <a:ext cx="1412387" cy="1412387"/>
          </a:xfrm>
          <a:custGeom>
            <a:avLst/>
            <a:gdLst/>
            <a:ahLst/>
            <a:cxnLst/>
            <a:rect l="l" t="t" r="r" b="b"/>
            <a:pathLst>
              <a:path w="1412387" h="1412387">
                <a:moveTo>
                  <a:pt x="0" y="0"/>
                </a:moveTo>
                <a:lnTo>
                  <a:pt x="1412387" y="0"/>
                </a:lnTo>
                <a:lnTo>
                  <a:pt x="1412387" y="1412387"/>
                </a:lnTo>
                <a:lnTo>
                  <a:pt x="0" y="141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375532" y="6318031"/>
            <a:ext cx="1613515" cy="1613515"/>
          </a:xfrm>
          <a:custGeom>
            <a:avLst/>
            <a:gdLst/>
            <a:ahLst/>
            <a:cxnLst/>
            <a:rect l="l" t="t" r="r" b="b"/>
            <a:pathLst>
              <a:path w="1613515" h="1613515">
                <a:moveTo>
                  <a:pt x="0" y="0"/>
                </a:moveTo>
                <a:lnTo>
                  <a:pt x="1613515" y="0"/>
                </a:lnTo>
                <a:lnTo>
                  <a:pt x="1613515" y="1613516"/>
                </a:lnTo>
                <a:lnTo>
                  <a:pt x="0" y="1613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937785" y="6160484"/>
            <a:ext cx="2666064" cy="1702948"/>
          </a:xfrm>
          <a:custGeom>
            <a:avLst/>
            <a:gdLst/>
            <a:ahLst/>
            <a:cxnLst/>
            <a:rect l="l" t="t" r="r" b="b"/>
            <a:pathLst>
              <a:path w="2666064" h="1702948">
                <a:moveTo>
                  <a:pt x="0" y="0"/>
                </a:moveTo>
                <a:lnTo>
                  <a:pt x="2666064" y="0"/>
                </a:lnTo>
                <a:lnTo>
                  <a:pt x="2666064" y="1702949"/>
                </a:lnTo>
                <a:lnTo>
                  <a:pt x="0" y="1702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7168255" y="6411518"/>
            <a:ext cx="2590322" cy="1333479"/>
          </a:xfrm>
          <a:custGeom>
            <a:avLst/>
            <a:gdLst/>
            <a:ahLst/>
            <a:cxnLst/>
            <a:rect l="l" t="t" r="r" b="b"/>
            <a:pathLst>
              <a:path w="2590322" h="1333479">
                <a:moveTo>
                  <a:pt x="0" y="0"/>
                </a:moveTo>
                <a:lnTo>
                  <a:pt x="2590322" y="0"/>
                </a:lnTo>
                <a:lnTo>
                  <a:pt x="2590322" y="1333479"/>
                </a:lnTo>
                <a:lnTo>
                  <a:pt x="0" y="13334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111306" y="1028700"/>
            <a:ext cx="12065388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TECNOLOGÍAS Y HERRAMIENTAS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40375" y="0"/>
            <a:ext cx="47625" cy="10287000"/>
            <a:chOff x="0" y="0"/>
            <a:chExt cx="6554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54" cy="1415652"/>
            </a:xfrm>
            <a:custGeom>
              <a:avLst/>
              <a:gdLst/>
              <a:ahLst/>
              <a:cxnLst/>
              <a:rect l="l" t="t" r="r" b="b"/>
              <a:pathLst>
                <a:path w="6554" h="1415652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2862061" y="2244919"/>
            <a:ext cx="12037577" cy="7237593"/>
          </a:xfrm>
          <a:custGeom>
            <a:avLst/>
            <a:gdLst/>
            <a:ahLst/>
            <a:cxnLst/>
            <a:rect l="l" t="t" r="r" b="b"/>
            <a:pathLst>
              <a:path w="12037577" h="7237593">
                <a:moveTo>
                  <a:pt x="0" y="0"/>
                </a:moveTo>
                <a:lnTo>
                  <a:pt x="12037578" y="0"/>
                </a:lnTo>
                <a:lnTo>
                  <a:pt x="12037578" y="7237594"/>
                </a:lnTo>
                <a:lnTo>
                  <a:pt x="0" y="7237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111306" y="1028700"/>
            <a:ext cx="12065388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CRONOLOGIA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 flipV="1">
            <a:off x="12297611" y="-682467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860690" y="3574609"/>
            <a:ext cx="16398610" cy="6266539"/>
            <a:chOff x="0" y="0"/>
            <a:chExt cx="4318976" cy="16504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8976" cy="1650447"/>
            </a:xfrm>
            <a:custGeom>
              <a:avLst/>
              <a:gdLst/>
              <a:ahLst/>
              <a:cxnLst/>
              <a:rect l="l" t="t" r="r" b="b"/>
              <a:pathLst>
                <a:path w="4318976" h="1650447">
                  <a:moveTo>
                    <a:pt x="9442" y="0"/>
                  </a:moveTo>
                  <a:lnTo>
                    <a:pt x="4309533" y="0"/>
                  </a:lnTo>
                  <a:cubicBezTo>
                    <a:pt x="4314748" y="0"/>
                    <a:pt x="4318976" y="4227"/>
                    <a:pt x="4318976" y="9442"/>
                  </a:cubicBezTo>
                  <a:lnTo>
                    <a:pt x="4318976" y="1641004"/>
                  </a:lnTo>
                  <a:cubicBezTo>
                    <a:pt x="4318976" y="1643509"/>
                    <a:pt x="4317981" y="1645910"/>
                    <a:pt x="4316210" y="1647681"/>
                  </a:cubicBezTo>
                  <a:cubicBezTo>
                    <a:pt x="4314439" y="1649452"/>
                    <a:pt x="4312038" y="1650447"/>
                    <a:pt x="4309533" y="1650447"/>
                  </a:cubicBezTo>
                  <a:lnTo>
                    <a:pt x="9442" y="1650447"/>
                  </a:lnTo>
                  <a:cubicBezTo>
                    <a:pt x="4227" y="1650447"/>
                    <a:pt x="0" y="1646219"/>
                    <a:pt x="0" y="1641004"/>
                  </a:cubicBezTo>
                  <a:lnTo>
                    <a:pt x="0" y="9442"/>
                  </a:lnTo>
                  <a:cubicBezTo>
                    <a:pt x="0" y="4227"/>
                    <a:pt x="4227" y="0"/>
                    <a:pt x="944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18976" cy="1688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06127" y="2156286"/>
            <a:ext cx="13255795" cy="1050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MODELO DE NEGOCIO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50303" y="2146761"/>
            <a:ext cx="12916075" cy="995428"/>
            <a:chOff x="0" y="0"/>
            <a:chExt cx="3401765" cy="2621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01765" cy="262170"/>
            </a:xfrm>
            <a:custGeom>
              <a:avLst/>
              <a:gdLst/>
              <a:ahLst/>
              <a:cxnLst/>
              <a:rect l="l" t="t" r="r" b="b"/>
              <a:pathLst>
                <a:path w="3401765" h="262170">
                  <a:moveTo>
                    <a:pt x="38362" y="0"/>
                  </a:moveTo>
                  <a:lnTo>
                    <a:pt x="3363403" y="0"/>
                  </a:lnTo>
                  <a:cubicBezTo>
                    <a:pt x="3373577" y="0"/>
                    <a:pt x="3383335" y="4042"/>
                    <a:pt x="3390529" y="11236"/>
                  </a:cubicBezTo>
                  <a:cubicBezTo>
                    <a:pt x="3397723" y="18430"/>
                    <a:pt x="3401765" y="28188"/>
                    <a:pt x="3401765" y="38362"/>
                  </a:cubicBezTo>
                  <a:lnTo>
                    <a:pt x="3401765" y="223809"/>
                  </a:lnTo>
                  <a:cubicBezTo>
                    <a:pt x="3401765" y="233983"/>
                    <a:pt x="3397723" y="243740"/>
                    <a:pt x="3390529" y="250934"/>
                  </a:cubicBezTo>
                  <a:cubicBezTo>
                    <a:pt x="3383335" y="258129"/>
                    <a:pt x="3373577" y="262170"/>
                    <a:pt x="3363403" y="262170"/>
                  </a:cubicBezTo>
                  <a:lnTo>
                    <a:pt x="38362" y="262170"/>
                  </a:lnTo>
                  <a:cubicBezTo>
                    <a:pt x="28188" y="262170"/>
                    <a:pt x="18430" y="258129"/>
                    <a:pt x="11236" y="250934"/>
                  </a:cubicBezTo>
                  <a:cubicBezTo>
                    <a:pt x="4042" y="243740"/>
                    <a:pt x="0" y="233983"/>
                    <a:pt x="0" y="223809"/>
                  </a:cubicBezTo>
                  <a:lnTo>
                    <a:pt x="0" y="38362"/>
                  </a:lnTo>
                  <a:cubicBezTo>
                    <a:pt x="0" y="28188"/>
                    <a:pt x="4042" y="18430"/>
                    <a:pt x="11236" y="11236"/>
                  </a:cubicBezTo>
                  <a:cubicBezTo>
                    <a:pt x="18430" y="4042"/>
                    <a:pt x="28188" y="0"/>
                    <a:pt x="383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401765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92893" y="3987593"/>
            <a:ext cx="13876749" cy="522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Tipo de modelo: SaaS (Software as a Service)</a:t>
            </a:r>
          </a:p>
          <a:p>
            <a:pPr marL="582925" lvl="1" indent="-291463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El sistema se ofrece como servicio en la nube, accesible vía suscripción mensual o anual.</a:t>
            </a:r>
          </a:p>
          <a:p>
            <a:pPr marL="582925" lvl="1" indent="-291463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Los bancos y entidades financieras pagan por el acceso a la plataforma de análisis de fraude.</a:t>
            </a:r>
          </a:p>
          <a:p>
            <a:pPr marL="582925" lvl="1" indent="-291463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 necesitan instalar infraestructura propia, solo conectarse vía navegador.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Clientes objetivo</a:t>
            </a:r>
          </a:p>
          <a:p>
            <a:pPr marL="582925" lvl="1" indent="-291463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Bancos y cooperativas de crédito.</a:t>
            </a:r>
          </a:p>
          <a:p>
            <a:pPr marL="582925" lvl="1" indent="-291463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Fintechs.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35729">
            <a:off x="-1926812" y="-4114800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4514153" y="830999"/>
            <a:ext cx="8700580" cy="85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5599" b="1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MEJORAS FUTURAS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34733" y="1544835"/>
            <a:ext cx="11788994" cy="789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Microservicios + ML Ops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Implementar modelos más avanzados (XGBoost, Random Forest, Deep Learning).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Alertas en tiempo real sobre operaciones sospechosas.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Machine Learning en tiempo real (Streaming Analytics) con AWS Kinesis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Expansión a otros productos financieros como evaluación de riesgo en créditos hipotecarios, préstamos de consumo, microcréditos.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Módulo de biometría y autenticación avanzada con reconocimiento facial, huella digital o voz para reforzar la seguridad de accesos.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Dashboard con Inteligencia de Negocio (BI) generando reportes predictivos para medir impacto de fraudes prevenidos.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428502" y="2591538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428502" y="3729589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3428502" y="4497543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428502" y="5266218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3428502" y="6034893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428502" y="7215726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3428502" y="8440575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00837" flipH="1">
            <a:off x="4687436" y="-1152267"/>
            <a:ext cx="10283029" cy="10866339"/>
          </a:xfrm>
          <a:custGeom>
            <a:avLst/>
            <a:gdLst/>
            <a:ahLst/>
            <a:cxnLst/>
            <a:rect l="l" t="t" r="r" b="b"/>
            <a:pathLst>
              <a:path w="10283029" h="10866339">
                <a:moveTo>
                  <a:pt x="10283029" y="0"/>
                </a:moveTo>
                <a:lnTo>
                  <a:pt x="0" y="0"/>
                </a:lnTo>
                <a:lnTo>
                  <a:pt x="0" y="10866339"/>
                </a:lnTo>
                <a:lnTo>
                  <a:pt x="10283029" y="10866339"/>
                </a:lnTo>
                <a:lnTo>
                  <a:pt x="10283029" y="0"/>
                </a:lnTo>
                <a:close/>
              </a:path>
            </a:pathLst>
          </a:custGeom>
          <a:blipFill>
            <a:blip r:embed="rId2"/>
            <a:stretch>
              <a:fillRect r="-381" b="-186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5395173" y="4818845"/>
            <a:ext cx="9273919" cy="179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70"/>
              </a:lnSpc>
            </a:pPr>
            <a:r>
              <a:rPr lang="en-US" sz="1179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¡GRACIAS!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-158874" y="-9440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3787209" y="5458344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8" y="0"/>
                </a:lnTo>
                <a:lnTo>
                  <a:pt x="4697438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 flipV="1">
            <a:off x="12297611" y="-682467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849360" y="3948476"/>
            <a:ext cx="15148103" cy="4363213"/>
            <a:chOff x="0" y="0"/>
            <a:chExt cx="3989624" cy="11491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9624" cy="1149159"/>
            </a:xfrm>
            <a:custGeom>
              <a:avLst/>
              <a:gdLst/>
              <a:ahLst/>
              <a:cxnLst/>
              <a:rect l="l" t="t" r="r" b="b"/>
              <a:pathLst>
                <a:path w="3989624" h="1149159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138937"/>
                  </a:lnTo>
                  <a:cubicBezTo>
                    <a:pt x="3989624" y="1141648"/>
                    <a:pt x="3988546" y="1144248"/>
                    <a:pt x="3986630" y="1146165"/>
                  </a:cubicBezTo>
                  <a:cubicBezTo>
                    <a:pt x="3984713" y="1148082"/>
                    <a:pt x="3982113" y="1149159"/>
                    <a:pt x="3979402" y="1149159"/>
                  </a:cubicBezTo>
                  <a:lnTo>
                    <a:pt x="10222" y="1149159"/>
                  </a:lnTo>
                  <a:cubicBezTo>
                    <a:pt x="7511" y="1149159"/>
                    <a:pt x="4911" y="1148082"/>
                    <a:pt x="2994" y="1146165"/>
                  </a:cubicBezTo>
                  <a:cubicBezTo>
                    <a:pt x="1077" y="1144248"/>
                    <a:pt x="0" y="1141648"/>
                    <a:pt x="0" y="1138937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89624" cy="1187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06127" y="2156286"/>
            <a:ext cx="13255795" cy="1050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 DEL PROBLEMA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55740" y="2211708"/>
            <a:ext cx="12916075" cy="995428"/>
            <a:chOff x="0" y="0"/>
            <a:chExt cx="3401765" cy="2621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01765" cy="262170"/>
            </a:xfrm>
            <a:custGeom>
              <a:avLst/>
              <a:gdLst/>
              <a:ahLst/>
              <a:cxnLst/>
              <a:rect l="l" t="t" r="r" b="b"/>
              <a:pathLst>
                <a:path w="3401765" h="262170">
                  <a:moveTo>
                    <a:pt x="38362" y="0"/>
                  </a:moveTo>
                  <a:lnTo>
                    <a:pt x="3363403" y="0"/>
                  </a:lnTo>
                  <a:cubicBezTo>
                    <a:pt x="3373577" y="0"/>
                    <a:pt x="3383335" y="4042"/>
                    <a:pt x="3390529" y="11236"/>
                  </a:cubicBezTo>
                  <a:cubicBezTo>
                    <a:pt x="3397723" y="18430"/>
                    <a:pt x="3401765" y="28188"/>
                    <a:pt x="3401765" y="38362"/>
                  </a:cubicBezTo>
                  <a:lnTo>
                    <a:pt x="3401765" y="223809"/>
                  </a:lnTo>
                  <a:cubicBezTo>
                    <a:pt x="3401765" y="233983"/>
                    <a:pt x="3397723" y="243740"/>
                    <a:pt x="3390529" y="250934"/>
                  </a:cubicBezTo>
                  <a:cubicBezTo>
                    <a:pt x="3383335" y="258129"/>
                    <a:pt x="3373577" y="262170"/>
                    <a:pt x="3363403" y="262170"/>
                  </a:cubicBezTo>
                  <a:lnTo>
                    <a:pt x="38362" y="262170"/>
                  </a:lnTo>
                  <a:cubicBezTo>
                    <a:pt x="28188" y="262170"/>
                    <a:pt x="18430" y="258129"/>
                    <a:pt x="11236" y="250934"/>
                  </a:cubicBezTo>
                  <a:cubicBezTo>
                    <a:pt x="4042" y="243740"/>
                    <a:pt x="0" y="233983"/>
                    <a:pt x="0" y="223809"/>
                  </a:cubicBezTo>
                  <a:lnTo>
                    <a:pt x="0" y="38362"/>
                  </a:lnTo>
                  <a:cubicBezTo>
                    <a:pt x="0" y="28188"/>
                    <a:pt x="4042" y="18430"/>
                    <a:pt x="11236" y="11236"/>
                  </a:cubicBezTo>
                  <a:cubicBezTo>
                    <a:pt x="18430" y="4042"/>
                    <a:pt x="28188" y="0"/>
                    <a:pt x="383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401765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85037" y="4916597"/>
            <a:ext cx="13876749" cy="236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El aumento del acceso a productos financieros ha facilitado la obtención de créditos por parte de diversos clientes. Sin embargo, esta situación ha incrementado los intentos de fraude bancario, especialmente en la solicitud de créditos.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Los sistemas actuales son reactivos y no anticipan comportamientos sospechosos, lo que expone al banco a riesgos financieros significativos.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40375" y="0"/>
            <a:ext cx="47625" cy="10287000"/>
            <a:chOff x="0" y="0"/>
            <a:chExt cx="6554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54" cy="1415652"/>
            </a:xfrm>
            <a:custGeom>
              <a:avLst/>
              <a:gdLst/>
              <a:ahLst/>
              <a:cxnLst/>
              <a:rect l="l" t="t" r="r" b="b"/>
              <a:pathLst>
                <a:path w="6554" h="1415652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15861" y="1426352"/>
            <a:ext cx="12577332" cy="8137251"/>
            <a:chOff x="0" y="0"/>
            <a:chExt cx="3312548" cy="214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2549" cy="2143144"/>
            </a:xfrm>
            <a:custGeom>
              <a:avLst/>
              <a:gdLst/>
              <a:ahLst/>
              <a:cxnLst/>
              <a:rect l="l" t="t" r="r" b="b"/>
              <a:pathLst>
                <a:path w="3312549" h="2143144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B79417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3034773" y="3898375"/>
            <a:ext cx="9267604" cy="512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Desarrollar una plataforma inteligente que permita detectar y prevenir fraudes bancarios mediante técnicas de machine learning y gestión de datos en tiempo real mediante un modelo predictivo que detecte aquellos clientes que son susceptibles a cometer fraudes bancarios en la obtención de créditos, mediante el análisis del historial de pagos de las tarjetas de crédito. proporcionando un porcentaje de riesgo que permita a los analistas tomar decisiones fundamentadas al momento de evaluar una solicitud de crédito.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4773" y="2378902"/>
            <a:ext cx="8054808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b="1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GENERALES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40375" y="0"/>
            <a:ext cx="47625" cy="10287000"/>
            <a:chOff x="0" y="0"/>
            <a:chExt cx="6554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54" cy="1415652"/>
            </a:xfrm>
            <a:custGeom>
              <a:avLst/>
              <a:gdLst/>
              <a:ahLst/>
              <a:cxnLst/>
              <a:rect l="l" t="t" r="r" b="b"/>
              <a:pathLst>
                <a:path w="6554" h="1415652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4502824" y="774700"/>
            <a:ext cx="8700580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b="1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ESPECIFICOS</a:t>
            </a:r>
          </a:p>
        </p:txBody>
      </p:sp>
      <p:sp>
        <p:nvSpPr>
          <p:cNvPr id="6" name="Freeform 6"/>
          <p:cNvSpPr/>
          <p:nvPr/>
        </p:nvSpPr>
        <p:spPr>
          <a:xfrm>
            <a:off x="3847687" y="279448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3847687" y="4002459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847687" y="8012366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4464724" y="2795997"/>
            <a:ext cx="10542769" cy="73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Diseñar la arquitectura de la solución considerando seguridad y escalabilidad.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64724" y="3954834"/>
            <a:ext cx="10325675" cy="14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Implementar un modelo de machine learning bayesiano y un modelo de comparación de redes neuronales para la clasificación de transacciones sospechosas.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464724" y="6855919"/>
            <a:ext cx="10542769" cy="110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Integrar base de datos SQL para almacenamiento y consultas seguras.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64724" y="5482831"/>
            <a:ext cx="10325675" cy="73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Construir una interfaz web con autenticación por roles (analista, usuario, desarrollador).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64724" y="8012366"/>
            <a:ext cx="10542769" cy="73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Desplegar la solución en la nube (AWS/GCP).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3847687" y="545274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3847687" y="6836869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35729">
            <a:off x="-1926812" y="-4114800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4514153" y="830999"/>
            <a:ext cx="8700580" cy="85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5599" b="1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34733" y="1544835"/>
            <a:ext cx="11788994" cy="789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Análisis predictivo de fraudes en créditos bancarios mediante el historial de pagos de tarjetas de crédito (mínimo 12 meses).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Modelo de Machine Learning (Naive Bayes y Redes Neuronales, con posibilidad de pruebas adicionales).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Plataforma Web con autenticación por roles (analista, desarrollador, usuario/cliente).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Base de Datos SQL (Oracle) para almacenamiento de clientes, transacciones y resultados del modelo.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Alertas en tiempo real sobre operaciones sospechosas.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Despliegue en la nube (AWS/GCP) para asegurar disponibilidad y escalabilidad.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Dashboards de riesgo que muestren métricas, consultas por RUT y análisis masivo de clientes.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Documentación completa (manual de usuario, métricas del modelo, informe final).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428502" y="2591538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428502" y="3729589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3428502" y="4869739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428502" y="6426975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3428502" y="7231357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428502" y="8038132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3428502" y="8772144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3" y="0"/>
                </a:lnTo>
                <a:lnTo>
                  <a:pt x="214603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40375" y="0"/>
            <a:ext cx="47625" cy="10287000"/>
            <a:chOff x="0" y="0"/>
            <a:chExt cx="6554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54" cy="1415652"/>
            </a:xfrm>
            <a:custGeom>
              <a:avLst/>
              <a:gdLst/>
              <a:ahLst/>
              <a:cxnLst/>
              <a:rect l="l" t="t" r="r" b="b"/>
              <a:pathLst>
                <a:path w="6554" h="1415652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088453" y="716445"/>
            <a:ext cx="16111095" cy="9351289"/>
            <a:chOff x="0" y="0"/>
            <a:chExt cx="4243251" cy="24628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43251" cy="2462891"/>
            </a:xfrm>
            <a:custGeom>
              <a:avLst/>
              <a:gdLst/>
              <a:ahLst/>
              <a:cxnLst/>
              <a:rect l="l" t="t" r="r" b="b"/>
              <a:pathLst>
                <a:path w="4243251" h="2462891">
                  <a:moveTo>
                    <a:pt x="9611" y="0"/>
                  </a:moveTo>
                  <a:lnTo>
                    <a:pt x="4233641" y="0"/>
                  </a:lnTo>
                  <a:cubicBezTo>
                    <a:pt x="4238949" y="0"/>
                    <a:pt x="4243251" y="4303"/>
                    <a:pt x="4243251" y="9611"/>
                  </a:cubicBezTo>
                  <a:lnTo>
                    <a:pt x="4243251" y="2453280"/>
                  </a:lnTo>
                  <a:cubicBezTo>
                    <a:pt x="4243251" y="2458588"/>
                    <a:pt x="4238949" y="2462891"/>
                    <a:pt x="4233641" y="2462891"/>
                  </a:cubicBezTo>
                  <a:lnTo>
                    <a:pt x="9611" y="2462891"/>
                  </a:lnTo>
                  <a:cubicBezTo>
                    <a:pt x="7062" y="2462891"/>
                    <a:pt x="4617" y="2461878"/>
                    <a:pt x="2815" y="2460076"/>
                  </a:cubicBezTo>
                  <a:cubicBezTo>
                    <a:pt x="1013" y="2458274"/>
                    <a:pt x="0" y="2455829"/>
                    <a:pt x="0" y="2453280"/>
                  </a:cubicBezTo>
                  <a:lnTo>
                    <a:pt x="0" y="9611"/>
                  </a:lnTo>
                  <a:cubicBezTo>
                    <a:pt x="0" y="4303"/>
                    <a:pt x="4303" y="0"/>
                    <a:pt x="96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43251" cy="25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33973" y="2821401"/>
            <a:ext cx="6938374" cy="495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endParaRPr/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Gestión de clientes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Registrar, modificar, eliminar y consultar información de clientes.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Asociar clientes con su historial de pagos y transacciones.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  <a:endParaRPr lang="en-US" sz="1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Procesamiento de datos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Cargar dataset histórico de transacciones de al menos 12 meses.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Preprocesar: limpieza, normalización, detección de outliers y balanceo de clases.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  <a:endParaRPr lang="en-US" sz="1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Modelado predictivo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Entrenar modelos de clasificación (Naive Bayes, Redes Neuronales).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Generar un porcentaje de riesgo para cada cliente.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Comparar desempeño de los modelos (precisión, recall, F1-score).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1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133973" y="2234199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2771695" y="2220070"/>
            <a:ext cx="3220434" cy="43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Funcionales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10551" y="3049792"/>
            <a:ext cx="6938374" cy="656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Autenticación por roles:</a:t>
            </a:r>
          </a:p>
          <a:p>
            <a:pPr marL="777237" lvl="2" indent="-259079" algn="just">
              <a:lnSpc>
                <a:spcPts val="2519"/>
              </a:lnSpc>
              <a:spcBef>
                <a:spcPct val="0"/>
              </a:spcBef>
              <a:buFont typeface="Arial"/>
              <a:buChar char="⚬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Analista: consultar riesgo individual o masivo, ver dashboards.</a:t>
            </a:r>
          </a:p>
          <a:p>
            <a:pPr marL="777237" lvl="2" indent="-259079" algn="just">
              <a:lnSpc>
                <a:spcPts val="2519"/>
              </a:lnSpc>
              <a:spcBef>
                <a:spcPct val="0"/>
              </a:spcBef>
              <a:buFont typeface="Arial"/>
              <a:buChar char="⚬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Desarrollador: acceso al código y métricas de los modelos.</a:t>
            </a:r>
          </a:p>
          <a:p>
            <a:pPr marL="777237" lvl="2" indent="-259079" algn="just">
              <a:lnSpc>
                <a:spcPts val="2519"/>
              </a:lnSpc>
              <a:spcBef>
                <a:spcPct val="0"/>
              </a:spcBef>
              <a:buFont typeface="Arial"/>
              <a:buChar char="⚬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Usuario: acceso limitado a su información y riesgo asociado.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  <a:endParaRPr lang="en-US" sz="1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Visualizar reportes en tiempo real con dashboards interactivos.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Generar alertas cuando el sistema detecte operaciones sospechosas.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  <a:endParaRPr lang="en-US" sz="1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endParaRPr lang="en-US" sz="1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Base de datos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Crear tablas para clientes, transacciones, fraudes detectados.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Ejecutar consultas seguras y optimizadas.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Almacenar logs de ejecución y auditoría.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  <a:endParaRPr lang="en-US" sz="1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Integración y despliegue</a:t>
            </a:r>
          </a:p>
          <a:p>
            <a:pPr algn="just">
              <a:lnSpc>
                <a:spcPts val="2519"/>
              </a:lnSpc>
              <a:spcBef>
                <a:spcPct val="0"/>
              </a:spcBef>
            </a:pPr>
            <a:endParaRPr lang="en-US" sz="1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Conectar el modelo ML con la app Flask y la base SQL.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Desplegar la aplicación en la nube (AWS/GCP).</a:t>
            </a:r>
          </a:p>
          <a:p>
            <a:pPr marL="388618" lvl="1" indent="-194309" algn="just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Garantizar acceso web seguro mediante HTTPS.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1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065614" y="868295"/>
            <a:ext cx="8700580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REQUERIMIENTOS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40375" y="0"/>
            <a:ext cx="47625" cy="10287000"/>
            <a:chOff x="0" y="0"/>
            <a:chExt cx="6554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54" cy="1415652"/>
            </a:xfrm>
            <a:custGeom>
              <a:avLst/>
              <a:gdLst/>
              <a:ahLst/>
              <a:cxnLst/>
              <a:rect l="l" t="t" r="r" b="b"/>
              <a:pathLst>
                <a:path w="6554" h="1415652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088453" y="716445"/>
            <a:ext cx="16111095" cy="9351289"/>
            <a:chOff x="0" y="0"/>
            <a:chExt cx="4243251" cy="24628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43251" cy="2462891"/>
            </a:xfrm>
            <a:custGeom>
              <a:avLst/>
              <a:gdLst/>
              <a:ahLst/>
              <a:cxnLst/>
              <a:rect l="l" t="t" r="r" b="b"/>
              <a:pathLst>
                <a:path w="4243251" h="2462891">
                  <a:moveTo>
                    <a:pt x="9611" y="0"/>
                  </a:moveTo>
                  <a:lnTo>
                    <a:pt x="4233641" y="0"/>
                  </a:lnTo>
                  <a:cubicBezTo>
                    <a:pt x="4238949" y="0"/>
                    <a:pt x="4243251" y="4303"/>
                    <a:pt x="4243251" y="9611"/>
                  </a:cubicBezTo>
                  <a:lnTo>
                    <a:pt x="4243251" y="2453280"/>
                  </a:lnTo>
                  <a:cubicBezTo>
                    <a:pt x="4243251" y="2458588"/>
                    <a:pt x="4238949" y="2462891"/>
                    <a:pt x="4233641" y="2462891"/>
                  </a:cubicBezTo>
                  <a:lnTo>
                    <a:pt x="9611" y="2462891"/>
                  </a:lnTo>
                  <a:cubicBezTo>
                    <a:pt x="7062" y="2462891"/>
                    <a:pt x="4617" y="2461878"/>
                    <a:pt x="2815" y="2460076"/>
                  </a:cubicBezTo>
                  <a:cubicBezTo>
                    <a:pt x="1013" y="2458274"/>
                    <a:pt x="0" y="2455829"/>
                    <a:pt x="0" y="2453280"/>
                  </a:cubicBezTo>
                  <a:lnTo>
                    <a:pt x="0" y="9611"/>
                  </a:lnTo>
                  <a:cubicBezTo>
                    <a:pt x="0" y="4303"/>
                    <a:pt x="4303" y="0"/>
                    <a:pt x="96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43251" cy="25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77327" y="3240868"/>
            <a:ext cx="6938374" cy="533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endParaRPr/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Seguridad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Cifrado de contraseñas y datos sensibles.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Control de acceso según roles definidos.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Logs de auditoría para trazabilidad.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Escalabilidad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Capacidad de aumentar el volumen de datos históricos (más de 12 meses).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Soporte para múltiples usuarios concurrentes.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Disponibilidad y confiabilidad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Despliegue en la nube con redundancia básica.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Respaldo automático de la base de datos.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19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19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19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164737" y="2550569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4"/>
                </a:lnTo>
                <a:lnTo>
                  <a:pt x="0" y="46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2978147" y="2536440"/>
            <a:ext cx="3220434" cy="43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No Funcionales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86383" y="3388359"/>
            <a:ext cx="6938374" cy="563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Usabilidad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Interfaz web clara, intuitiva y responsiva.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Dashboards con métricas fáciles de interpretar.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Rendimiento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Consultas al modelo predictivo con tiempo de respuesta menor a 3 segundos.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Procesamiento de lotes de datos masivos en menos de 10 minutos.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Mantenibilidad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Código modular y versionado en GitHub.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Documentación técnica y manual de usuario.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Cumplimiento normativo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Adecuación a la Ley de Protección de Datos Personales en Chile (Ley 19.628) y normas internacionales (GDPR).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065614" y="868295"/>
            <a:ext cx="8700580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REQUERIMIENTOS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40375" y="0"/>
            <a:ext cx="47625" cy="10287000"/>
            <a:chOff x="0" y="0"/>
            <a:chExt cx="6554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54" cy="1415652"/>
            </a:xfrm>
            <a:custGeom>
              <a:avLst/>
              <a:gdLst/>
              <a:ahLst/>
              <a:cxnLst/>
              <a:rect l="l" t="t" r="r" b="b"/>
              <a:pathLst>
                <a:path w="6554" h="1415652">
                  <a:moveTo>
                    <a:pt x="0" y="0"/>
                  </a:moveTo>
                  <a:lnTo>
                    <a:pt x="6554" y="0"/>
                  </a:lnTo>
                  <a:lnTo>
                    <a:pt x="6554" y="1415652"/>
                  </a:lnTo>
                  <a:lnTo>
                    <a:pt x="0" y="1415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2543843" y="377221"/>
            <a:ext cx="13505351" cy="9351289"/>
            <a:chOff x="0" y="0"/>
            <a:chExt cx="3556965" cy="24628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56965" cy="2462891"/>
            </a:xfrm>
            <a:custGeom>
              <a:avLst/>
              <a:gdLst/>
              <a:ahLst/>
              <a:cxnLst/>
              <a:rect l="l" t="t" r="r" b="b"/>
              <a:pathLst>
                <a:path w="3556965" h="2462891">
                  <a:moveTo>
                    <a:pt x="11465" y="0"/>
                  </a:moveTo>
                  <a:lnTo>
                    <a:pt x="3545500" y="0"/>
                  </a:lnTo>
                  <a:cubicBezTo>
                    <a:pt x="3548541" y="0"/>
                    <a:pt x="3551457" y="1208"/>
                    <a:pt x="3553607" y="3358"/>
                  </a:cubicBezTo>
                  <a:cubicBezTo>
                    <a:pt x="3555757" y="5508"/>
                    <a:pt x="3556965" y="8424"/>
                    <a:pt x="3556965" y="11465"/>
                  </a:cubicBezTo>
                  <a:lnTo>
                    <a:pt x="3556965" y="2451426"/>
                  </a:lnTo>
                  <a:cubicBezTo>
                    <a:pt x="3556965" y="2454467"/>
                    <a:pt x="3555757" y="2457383"/>
                    <a:pt x="3553607" y="2459533"/>
                  </a:cubicBezTo>
                  <a:cubicBezTo>
                    <a:pt x="3551457" y="2461683"/>
                    <a:pt x="3548541" y="2462891"/>
                    <a:pt x="3545500" y="2462891"/>
                  </a:cubicBezTo>
                  <a:lnTo>
                    <a:pt x="11465" y="2462891"/>
                  </a:lnTo>
                  <a:cubicBezTo>
                    <a:pt x="8424" y="2462891"/>
                    <a:pt x="5508" y="2461683"/>
                    <a:pt x="3358" y="2459533"/>
                  </a:cubicBezTo>
                  <a:cubicBezTo>
                    <a:pt x="1208" y="2457383"/>
                    <a:pt x="0" y="2454467"/>
                    <a:pt x="0" y="2451426"/>
                  </a:cubicBezTo>
                  <a:lnTo>
                    <a:pt x="0" y="11465"/>
                  </a:lnTo>
                  <a:cubicBezTo>
                    <a:pt x="0" y="8424"/>
                    <a:pt x="1208" y="5508"/>
                    <a:pt x="3358" y="3358"/>
                  </a:cubicBezTo>
                  <a:cubicBezTo>
                    <a:pt x="5508" y="1208"/>
                    <a:pt x="8424" y="0"/>
                    <a:pt x="114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556965" cy="2500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827331" y="3752491"/>
            <a:ext cx="6938374" cy="388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Capa de Presentación (Frontend/Web UI)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Capa de Lógica de Negocio (Backend / API REST/ Bases de Datos)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Capa de Datos (Machine Learning)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4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51500" y="2470760"/>
            <a:ext cx="7174366" cy="43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Arquitectura de 3 Capas (Three-Tier Architecture)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65614" y="868295"/>
            <a:ext cx="8700580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</a:t>
            </a:r>
          </a:p>
        </p:txBody>
      </p:sp>
      <p:sp>
        <p:nvSpPr>
          <p:cNvPr id="11" name="Freeform 11"/>
          <p:cNvSpPr/>
          <p:nvPr/>
        </p:nvSpPr>
        <p:spPr>
          <a:xfrm>
            <a:off x="5136896" y="3800116"/>
            <a:ext cx="381128" cy="384008"/>
          </a:xfrm>
          <a:custGeom>
            <a:avLst/>
            <a:gdLst/>
            <a:ahLst/>
            <a:cxnLst/>
            <a:rect l="l" t="t" r="r" b="b"/>
            <a:pathLst>
              <a:path w="381128" h="384008">
                <a:moveTo>
                  <a:pt x="0" y="0"/>
                </a:moveTo>
                <a:lnTo>
                  <a:pt x="381128" y="0"/>
                </a:lnTo>
                <a:lnTo>
                  <a:pt x="381128" y="384008"/>
                </a:lnTo>
                <a:lnTo>
                  <a:pt x="0" y="38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5136896" y="5143500"/>
            <a:ext cx="381128" cy="384008"/>
          </a:xfrm>
          <a:custGeom>
            <a:avLst/>
            <a:gdLst/>
            <a:ahLst/>
            <a:cxnLst/>
            <a:rect l="l" t="t" r="r" b="b"/>
            <a:pathLst>
              <a:path w="381128" h="384008">
                <a:moveTo>
                  <a:pt x="0" y="0"/>
                </a:moveTo>
                <a:lnTo>
                  <a:pt x="381128" y="0"/>
                </a:lnTo>
                <a:lnTo>
                  <a:pt x="381128" y="384008"/>
                </a:lnTo>
                <a:lnTo>
                  <a:pt x="0" y="38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5184976" y="6925465"/>
            <a:ext cx="333048" cy="335565"/>
          </a:xfrm>
          <a:custGeom>
            <a:avLst/>
            <a:gdLst/>
            <a:ahLst/>
            <a:cxnLst/>
            <a:rect l="l" t="t" r="r" b="b"/>
            <a:pathLst>
              <a:path w="333048" h="335565">
                <a:moveTo>
                  <a:pt x="0" y="0"/>
                </a:moveTo>
                <a:lnTo>
                  <a:pt x="333048" y="0"/>
                </a:lnTo>
                <a:lnTo>
                  <a:pt x="333048" y="335565"/>
                </a:lnTo>
                <a:lnTo>
                  <a:pt x="0" y="335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35729">
            <a:off x="-1937808" y="-4114800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914860" y="1318160"/>
            <a:ext cx="10218709" cy="85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5599" b="1">
                <a:solidFill>
                  <a:srgbClr val="FFD944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 CRISP-DM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2111" y="2693706"/>
            <a:ext cx="6237627" cy="682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Comprensión del negocio: análisis del problema de fraude.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Comprensión de datos: exploración de la base de clientes y pagos.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Preparación de datos: limpieza, normalización y balanceo de clases.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Modelado: entrenamiento de modelos predictivos.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Evaluación: comparación de métricas.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Despliegue: implementación en plataforma web.</a:t>
            </a:r>
          </a:p>
          <a:p>
            <a:pPr algn="l">
              <a:lnSpc>
                <a:spcPts val="3499"/>
              </a:lnSpc>
            </a:pPr>
            <a:endParaRPr lang="en-US" sz="22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2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036698" y="2832202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4" y="0"/>
                </a:lnTo>
                <a:lnTo>
                  <a:pt x="214604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036698" y="3996940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4" y="0"/>
                </a:lnTo>
                <a:lnTo>
                  <a:pt x="214604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036698" y="5255896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4" y="0"/>
                </a:lnTo>
                <a:lnTo>
                  <a:pt x="214604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036698" y="6424622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4" y="0"/>
                </a:lnTo>
                <a:lnTo>
                  <a:pt x="214604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445072" y="2828618"/>
            <a:ext cx="6900957" cy="6027574"/>
          </a:xfrm>
          <a:custGeom>
            <a:avLst/>
            <a:gdLst/>
            <a:ahLst/>
            <a:cxnLst/>
            <a:rect l="l" t="t" r="r" b="b"/>
            <a:pathLst>
              <a:path w="6900957" h="6027574">
                <a:moveTo>
                  <a:pt x="0" y="0"/>
                </a:moveTo>
                <a:lnTo>
                  <a:pt x="6900957" y="0"/>
                </a:lnTo>
                <a:lnTo>
                  <a:pt x="6900957" y="6027573"/>
                </a:lnTo>
                <a:lnTo>
                  <a:pt x="0" y="6027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9036698" y="7593347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4" y="0"/>
                </a:lnTo>
                <a:lnTo>
                  <a:pt x="214604" y="216225"/>
                </a:lnTo>
                <a:lnTo>
                  <a:pt x="0" y="2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036698" y="8466797"/>
            <a:ext cx="214604" cy="216225"/>
          </a:xfrm>
          <a:custGeom>
            <a:avLst/>
            <a:gdLst/>
            <a:ahLst/>
            <a:cxnLst/>
            <a:rect l="l" t="t" r="r" b="b"/>
            <a:pathLst>
              <a:path w="214604" h="216225">
                <a:moveTo>
                  <a:pt x="0" y="0"/>
                </a:moveTo>
                <a:lnTo>
                  <a:pt x="214604" y="0"/>
                </a:lnTo>
                <a:lnTo>
                  <a:pt x="214604" y="216226"/>
                </a:lnTo>
                <a:lnTo>
                  <a:pt x="0" y="21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964</Words>
  <Application>Microsoft Office PowerPoint</Application>
  <PresentationFormat>Personalizado</PresentationFormat>
  <Paragraphs>141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Poppins</vt:lpstr>
      <vt:lpstr>Poppins Italics</vt:lpstr>
      <vt:lpstr>Lato</vt:lpstr>
      <vt:lpstr>Poppins Bold</vt:lpstr>
      <vt:lpstr>Lato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Elegant and Modern Startup Pitch Deck Presentation</dc:title>
  <cp:lastModifiedBy>Carolina Estefania Medina Soto</cp:lastModifiedBy>
  <cp:revision>2</cp:revision>
  <dcterms:created xsi:type="dcterms:W3CDTF">2006-08-16T00:00:00Z</dcterms:created>
  <dcterms:modified xsi:type="dcterms:W3CDTF">2025-09-11T23:15:38Z</dcterms:modified>
  <dc:identifier>DAGyh6hv9FE</dc:identifier>
</cp:coreProperties>
</file>